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5"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CFD521A5-D8DE-4EDF-B922-5CFBAABB31C2}" type="datetimeFigureOut">
              <a:rPr lang="ar-IQ" smtClean="0"/>
              <a:t>24/09/1442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3110330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FD521A5-D8DE-4EDF-B922-5CFBAABB31C2}" type="datetimeFigureOut">
              <a:rPr lang="ar-IQ" smtClean="0"/>
              <a:t>24/09/1442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67433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FD521A5-D8DE-4EDF-B922-5CFBAABB31C2}" type="datetimeFigureOut">
              <a:rPr lang="ar-IQ" smtClean="0"/>
              <a:t>24/09/1442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2133815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ar-SA"/>
              <a:t>انقر لتحرير نمط عنوان الشكل الرئيسي</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FD521A5-D8DE-4EDF-B922-5CFBAABB31C2}" type="datetimeFigureOut">
              <a:rPr lang="ar-IQ" smtClean="0"/>
              <a:t>24/09/1442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4F8799A-F286-420D-8486-74DE8B0A89B0}" type="slidenum">
              <a:rPr lang="ar-IQ" smtClean="0"/>
              <a:t>‹#›</a:t>
            </a:fld>
            <a:endParaRPr lang="ar-IQ"/>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61955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FD521A5-D8DE-4EDF-B922-5CFBAABB31C2}" type="datetimeFigureOut">
              <a:rPr lang="ar-IQ" smtClean="0"/>
              <a:t>24/09/1442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2369069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ar-SA"/>
              <a:t>انقر لتحرير نمط عنوان الشكل الرئيسي</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CFD521A5-D8DE-4EDF-B922-5CFBAABB31C2}" type="datetimeFigureOut">
              <a:rPr lang="ar-IQ" smtClean="0"/>
              <a:t>24/09/1442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818472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ar-SA"/>
              <a:t>انقر لتحرير نمط عنوان الشكل الرئيسي</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CFD521A5-D8DE-4EDF-B922-5CFBAABB31C2}" type="datetimeFigureOut">
              <a:rPr lang="ar-IQ" smtClean="0"/>
              <a:t>24/09/1442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15412823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FD521A5-D8DE-4EDF-B922-5CFBAABB31C2}" type="datetimeFigureOut">
              <a:rPr lang="ar-IQ" smtClean="0"/>
              <a:t>24/09/1442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13915466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FD521A5-D8DE-4EDF-B922-5CFBAABB31C2}" type="datetimeFigureOut">
              <a:rPr lang="ar-IQ" smtClean="0"/>
              <a:t>24/09/1442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355794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CFD521A5-D8DE-4EDF-B922-5CFBAABB31C2}" type="datetimeFigureOut">
              <a:rPr lang="ar-IQ" smtClean="0"/>
              <a:t>24/09/1442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202653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CFD521A5-D8DE-4EDF-B922-5CFBAABB31C2}" type="datetimeFigureOut">
              <a:rPr lang="ar-IQ" smtClean="0"/>
              <a:t>24/09/1442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2055929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CFD521A5-D8DE-4EDF-B922-5CFBAABB31C2}" type="datetimeFigureOut">
              <a:rPr lang="ar-IQ" smtClean="0"/>
              <a:t>24/09/1442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108985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CFD521A5-D8DE-4EDF-B922-5CFBAABB31C2}" type="datetimeFigureOut">
              <a:rPr lang="ar-IQ" smtClean="0"/>
              <a:t>24/09/1442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3537734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CFD521A5-D8DE-4EDF-B922-5CFBAABB31C2}" type="datetimeFigureOut">
              <a:rPr lang="ar-IQ" smtClean="0"/>
              <a:t>24/09/1442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687907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D521A5-D8DE-4EDF-B922-5CFBAABB31C2}" type="datetimeFigureOut">
              <a:rPr lang="ar-IQ" smtClean="0"/>
              <a:t>24/09/1442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264567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FD521A5-D8DE-4EDF-B922-5CFBAABB31C2}" type="datetimeFigureOut">
              <a:rPr lang="ar-IQ" smtClean="0"/>
              <a:t>24/09/1442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310390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CFD521A5-D8DE-4EDF-B922-5CFBAABB31C2}" type="datetimeFigureOut">
              <a:rPr lang="ar-IQ" smtClean="0"/>
              <a:t>24/09/1442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4F8799A-F286-420D-8486-74DE8B0A89B0}" type="slidenum">
              <a:rPr lang="ar-IQ" smtClean="0"/>
              <a:t>‹#›</a:t>
            </a:fld>
            <a:endParaRPr lang="ar-IQ"/>
          </a:p>
        </p:txBody>
      </p:sp>
    </p:spTree>
    <p:extLst>
      <p:ext uri="{BB962C8B-B14F-4D97-AF65-F5344CB8AC3E}">
        <p14:creationId xmlns:p14="http://schemas.microsoft.com/office/powerpoint/2010/main" val="1951902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FD521A5-D8DE-4EDF-B922-5CFBAABB31C2}" type="datetimeFigureOut">
              <a:rPr lang="ar-IQ" smtClean="0"/>
              <a:t>24/09/1442</a:t>
            </a:fld>
            <a:endParaRPr lang="ar-IQ"/>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ar-IQ"/>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E4F8799A-F286-420D-8486-74DE8B0A89B0}" type="slidenum">
              <a:rPr lang="ar-IQ" smtClean="0"/>
              <a:t>‹#›</a:t>
            </a:fld>
            <a:endParaRPr lang="ar-IQ"/>
          </a:p>
        </p:txBody>
      </p:sp>
    </p:spTree>
    <p:extLst>
      <p:ext uri="{BB962C8B-B14F-4D97-AF65-F5344CB8AC3E}">
        <p14:creationId xmlns:p14="http://schemas.microsoft.com/office/powerpoint/2010/main" val="2970089176"/>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Lst>
  <p:txStyles>
    <p:titleStyle>
      <a:lvl1pPr algn="ctr" defTabSz="457200" rtl="1"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06000" algn="r" defTabSz="457200" rtl="1"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r" defTabSz="457200" rtl="1"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r" defTabSz="457200" rtl="1"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r" defTabSz="457200" rtl="1"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F3C68F-43E0-4639-8C78-67044267E95A}"/>
              </a:ext>
            </a:extLst>
          </p:cNvPr>
          <p:cNvSpPr>
            <a:spLocks noGrp="1"/>
          </p:cNvSpPr>
          <p:nvPr>
            <p:ph type="title"/>
          </p:nvPr>
        </p:nvSpPr>
        <p:spPr>
          <a:xfrm>
            <a:off x="810000" y="0"/>
            <a:ext cx="10571998" cy="1392702"/>
          </a:xfrm>
        </p:spPr>
        <p:txBody>
          <a:bodyPr>
            <a:normAutofit/>
          </a:bodyPr>
          <a:lstStyle/>
          <a:p>
            <a:pPr algn="r"/>
            <a:r>
              <a:rPr lang="ar-IQ" dirty="0"/>
              <a:t>                       </a:t>
            </a:r>
            <a:r>
              <a:rPr lang="ar-IQ" sz="4400" b="1" dirty="0">
                <a:solidFill>
                  <a:srgbClr val="FF0000"/>
                </a:solidFill>
              </a:rPr>
              <a:t>المعرّف بأل</a:t>
            </a:r>
            <a:br>
              <a:rPr lang="ar-IQ" dirty="0"/>
            </a:br>
            <a:r>
              <a:rPr lang="ar-IQ" sz="2800" dirty="0"/>
              <a:t>   </a:t>
            </a:r>
            <a:r>
              <a:rPr lang="ar-IQ" b="1" dirty="0"/>
              <a:t>ألْ حرفُ تعريفٍ أوِ اللامُ فقطْ ... فَنَمَطٌ عرَّفْتَ قُلْ فيهِ النَّمَطْ</a:t>
            </a:r>
          </a:p>
        </p:txBody>
      </p:sp>
      <p:sp>
        <p:nvSpPr>
          <p:cNvPr id="3" name="عنصر نائب للمحتوى 2">
            <a:extLst>
              <a:ext uri="{FF2B5EF4-FFF2-40B4-BE49-F238E27FC236}">
                <a16:creationId xmlns:a16="http://schemas.microsoft.com/office/drawing/2014/main" id="{4DA47777-45DE-471F-A911-11C784359DFC}"/>
              </a:ext>
            </a:extLst>
          </p:cNvPr>
          <p:cNvSpPr>
            <a:spLocks noGrp="1"/>
          </p:cNvSpPr>
          <p:nvPr>
            <p:ph idx="1"/>
          </p:nvPr>
        </p:nvSpPr>
        <p:spPr>
          <a:xfrm>
            <a:off x="0" y="1885071"/>
            <a:ext cx="12192000" cy="4972929"/>
          </a:xfrm>
        </p:spPr>
        <p:txBody>
          <a:bodyPr>
            <a:normAutofit/>
          </a:bodyPr>
          <a:lstStyle/>
          <a:p>
            <a:pPr marL="457200" indent="-457200" algn="just">
              <a:buFontTx/>
              <a:buChar char="-"/>
            </a:pPr>
            <a:r>
              <a:rPr lang="ar-IQ" sz="3200" b="1" dirty="0"/>
              <a:t>قال الخليل: المعرِّف هو (أل) والهمزة عنده همزة قطع. وقال سيبويه: المعرّف هو (اللام) وحدها والهمزة همزة وصل اجتلبت للنطق بالساكن.</a:t>
            </a:r>
          </a:p>
          <a:p>
            <a:pPr marL="457200" indent="-457200" algn="just">
              <a:buFontTx/>
              <a:buChar char="-"/>
            </a:pPr>
            <a:r>
              <a:rPr lang="ar-IQ" sz="3200" b="1" dirty="0"/>
              <a:t>الألف واللام المعرفة أنواع</a:t>
            </a:r>
          </a:p>
          <a:p>
            <a:pPr marL="0" indent="0" algn="just">
              <a:buNone/>
            </a:pPr>
            <a:r>
              <a:rPr lang="ar-IQ" sz="3200" b="1" dirty="0"/>
              <a:t> 1- العهدية، والعهد إمّا بذكر</a:t>
            </a:r>
            <a:r>
              <a:rPr lang="ar-IQ" sz="1800" b="1" dirty="0">
                <a:solidFill>
                  <a:srgbClr val="000000"/>
                </a:solidFill>
                <a:latin typeface="Traditional Arabic" panose="02020603050405020304" pitchFamily="18" charset="-78"/>
                <a:cs typeface="Traditional Arabic" panose="02020603050405020304" pitchFamily="18" charset="-78"/>
              </a:rPr>
              <a:t> </a:t>
            </a:r>
            <a:r>
              <a:rPr lang="ar-IQ" sz="3200" b="1" dirty="0"/>
              <a:t>، مثل: (لقيتُ رجلاً فأكرمتُ الرجلَ) وكقوله تعالى: {كَمَا أَرْسَلْنَا إِلَى فِرْعَوْنَ رَسُولاً فَعَصَى فِرْعَوْنُ الرَّسُولَ} أو بحضور، مثل قوله تعالى:{الْيَوْمَ أَكْمَلْتُ لَكُمْ دِينَكُمْ وَأَتْمَمْتُ عَلَيْكُمْ نِعْمَتِي}</a:t>
            </a:r>
          </a:p>
          <a:p>
            <a:pPr marL="0" indent="0" algn="just">
              <a:buNone/>
            </a:pPr>
            <a:r>
              <a:rPr lang="ar-IQ" sz="3200" b="1" dirty="0"/>
              <a:t>2- الاستغراقية، نحو قوله تعالى: {إِنَّ الْإِنْسَانَ لَفِي خُسْرٍ}، وعلامتها أن يصلح موضعها كل.</a:t>
            </a:r>
          </a:p>
          <a:p>
            <a:pPr marL="0" indent="0" algn="just">
              <a:buNone/>
            </a:pPr>
            <a:r>
              <a:rPr lang="ar-IQ" sz="3200" b="1" dirty="0"/>
              <a:t>3- لتعريف الحقيقة، كقوله تعالى: {وَجَعَلْنَا مِنَ الْمَاءِ كُلَّ شَيْءٍ حَيٍّ}</a:t>
            </a:r>
          </a:p>
          <a:p>
            <a:pPr marL="0" indent="0" algn="just">
              <a:buNone/>
            </a:pPr>
            <a:endParaRPr lang="ar-IQ" sz="3200" b="1" dirty="0"/>
          </a:p>
        </p:txBody>
      </p:sp>
    </p:spTree>
    <p:extLst>
      <p:ext uri="{BB962C8B-B14F-4D97-AF65-F5344CB8AC3E}">
        <p14:creationId xmlns:p14="http://schemas.microsoft.com/office/powerpoint/2010/main" val="198771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2B556D7-3B8B-4EEF-A9D6-CF34ABBEFC4C}"/>
              </a:ext>
            </a:extLst>
          </p:cNvPr>
          <p:cNvSpPr>
            <a:spLocks noGrp="1"/>
          </p:cNvSpPr>
          <p:nvPr>
            <p:ph type="title"/>
          </p:nvPr>
        </p:nvSpPr>
        <p:spPr>
          <a:xfrm>
            <a:off x="913795" y="112542"/>
            <a:ext cx="10353762" cy="1097280"/>
          </a:xfrm>
          <a:solidFill>
            <a:schemeClr val="tx1">
              <a:lumMod val="75000"/>
            </a:schemeClr>
          </a:solidFill>
        </p:spPr>
        <p:txBody>
          <a:bodyPr>
            <a:normAutofit fontScale="90000"/>
          </a:bodyPr>
          <a:lstStyle/>
          <a:p>
            <a:pPr algn="r" rtl="1"/>
            <a:r>
              <a:rPr lang="ar-IQ" b="1" dirty="0">
                <a:solidFill>
                  <a:srgbClr val="FFFF00"/>
                </a:solidFill>
              </a:rPr>
              <a:t>      وقد تُزادُ لازماً: كالّلاتِ ... والآن والذينَ ثم اللاتِ</a:t>
            </a:r>
            <a:br>
              <a:rPr lang="ar-IQ" b="1" dirty="0">
                <a:solidFill>
                  <a:srgbClr val="FFFF00"/>
                </a:solidFill>
              </a:rPr>
            </a:br>
            <a:r>
              <a:rPr lang="ar-IQ" b="1" dirty="0">
                <a:solidFill>
                  <a:srgbClr val="FFFF00"/>
                </a:solidFill>
              </a:rPr>
              <a:t>    ولاضطرارٍ: كبنات الأوبرِ ... كذا وطبتَ النفس يا قيسُ السري</a:t>
            </a:r>
          </a:p>
        </p:txBody>
      </p:sp>
      <p:sp>
        <p:nvSpPr>
          <p:cNvPr id="3" name="عنصر نائب للمحتوى 2">
            <a:extLst>
              <a:ext uri="{FF2B5EF4-FFF2-40B4-BE49-F238E27FC236}">
                <a16:creationId xmlns:a16="http://schemas.microsoft.com/office/drawing/2014/main" id="{8333CA95-797E-4841-A3D5-FC375C4C1403}"/>
              </a:ext>
            </a:extLst>
          </p:cNvPr>
          <p:cNvSpPr>
            <a:spLocks noGrp="1"/>
          </p:cNvSpPr>
          <p:nvPr>
            <p:ph idx="1"/>
          </p:nvPr>
        </p:nvSpPr>
        <p:spPr>
          <a:xfrm>
            <a:off x="126610" y="1732449"/>
            <a:ext cx="12065390" cy="5013009"/>
          </a:xfrm>
        </p:spPr>
        <p:txBody>
          <a:bodyPr>
            <a:normAutofit/>
          </a:bodyPr>
          <a:lstStyle/>
          <a:p>
            <a:r>
              <a:rPr lang="ar-IQ" sz="3600" b="1" dirty="0"/>
              <a:t>تأتي الألف واللام زائدة وهي قسمان</a:t>
            </a:r>
          </a:p>
          <a:p>
            <a:pPr marL="36900" indent="0" algn="just">
              <a:buNone/>
            </a:pPr>
            <a:r>
              <a:rPr lang="ar-IQ" sz="3600" b="1" dirty="0"/>
              <a:t>1- لازمة، وذلك في مثل</a:t>
            </a:r>
            <a:r>
              <a:rPr lang="ar-IQ" sz="3600" b="1" dirty="0">
                <a:sym typeface="Wingdings" panose="05000000000000000000" pitchFamily="2" charset="2"/>
              </a:rPr>
              <a:t>: (اللّات، والآن) الآن: مبني على الفتح؛ لتضمنها معنى حرف الألف واللام في الحضور، وقد ذهب بعضهم إلى أنها معرِّفة عهدية بالحضور بمعنى هذا الوقت فلا تكون زائدة. والألف واللام الموجودة في الموصولات، فهي مُعرَّفة بالصلة. ولكن هناك من يجعلها معرَّفة بالألف واللام، إمّا وجوداً في مثل(الذي)، أو نيةً في (من) وأخواتها، باستثناء (أي) فهي معرفة بالإضافة. وعلى هذا الرأي يكون حذفها في قراءة {صراط لذين} شذوذاً، كما حُذفت من (سلامُ عليكم) بنية السلام عليكم.</a:t>
            </a:r>
            <a:endParaRPr lang="ar-IQ" sz="3600" b="1" dirty="0"/>
          </a:p>
        </p:txBody>
      </p:sp>
    </p:spTree>
    <p:extLst>
      <p:ext uri="{BB962C8B-B14F-4D97-AF65-F5344CB8AC3E}">
        <p14:creationId xmlns:p14="http://schemas.microsoft.com/office/powerpoint/2010/main" val="189327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89E54E5-B5EF-4FBF-8847-64A2FDB7CC85}"/>
              </a:ext>
            </a:extLst>
          </p:cNvPr>
          <p:cNvSpPr>
            <a:spLocks noGrp="1"/>
          </p:cNvSpPr>
          <p:nvPr>
            <p:ph type="title"/>
          </p:nvPr>
        </p:nvSpPr>
        <p:spPr>
          <a:xfrm>
            <a:off x="913795" y="0"/>
            <a:ext cx="10353762" cy="1580050"/>
          </a:xfrm>
          <a:solidFill>
            <a:schemeClr val="accent5">
              <a:lumMod val="60000"/>
              <a:lumOff val="40000"/>
            </a:schemeClr>
          </a:solidFill>
        </p:spPr>
        <p:txBody>
          <a:bodyPr/>
          <a:lstStyle/>
          <a:p>
            <a:pPr algn="r"/>
            <a:r>
              <a:rPr lang="ar-IQ" b="1" dirty="0">
                <a:solidFill>
                  <a:srgbClr val="FFFF00"/>
                </a:solidFill>
              </a:rPr>
              <a:t>  وقد تُزادُ لازماً: كالّلاتِ ... والآن والذينَ ثم اللاتِ</a:t>
            </a:r>
            <a:br>
              <a:rPr lang="ar-IQ" b="1" dirty="0">
                <a:solidFill>
                  <a:srgbClr val="FFFF00"/>
                </a:solidFill>
              </a:rPr>
            </a:br>
            <a:r>
              <a:rPr lang="ar-IQ" b="1" dirty="0">
                <a:solidFill>
                  <a:srgbClr val="FFFF00"/>
                </a:solidFill>
              </a:rPr>
              <a:t>ولاضطرارٍ: كبنات الأوبرِ ... كذا وطبتَ النفس يا قيسُ السري</a:t>
            </a:r>
            <a:endParaRPr lang="ar-IQ" dirty="0"/>
          </a:p>
        </p:txBody>
      </p:sp>
      <p:sp>
        <p:nvSpPr>
          <p:cNvPr id="3" name="عنصر نائب للمحتوى 2">
            <a:extLst>
              <a:ext uri="{FF2B5EF4-FFF2-40B4-BE49-F238E27FC236}">
                <a16:creationId xmlns:a16="http://schemas.microsoft.com/office/drawing/2014/main" id="{383CD297-D923-47C7-8484-B0B5AFBF0660}"/>
              </a:ext>
            </a:extLst>
          </p:cNvPr>
          <p:cNvSpPr>
            <a:spLocks noGrp="1"/>
          </p:cNvSpPr>
          <p:nvPr>
            <p:ph idx="1"/>
          </p:nvPr>
        </p:nvSpPr>
        <p:spPr>
          <a:xfrm>
            <a:off x="0" y="1732449"/>
            <a:ext cx="12070079" cy="5125551"/>
          </a:xfrm>
        </p:spPr>
        <p:txBody>
          <a:bodyPr>
            <a:normAutofit lnSpcReduction="10000"/>
          </a:bodyPr>
          <a:lstStyle/>
          <a:p>
            <a:pPr marL="36900" indent="0">
              <a:buNone/>
            </a:pPr>
            <a:r>
              <a:rPr lang="ar-IQ" sz="3600" b="1" dirty="0"/>
              <a:t>2- زائدة غير لازمة، هي الداخلة اضطراراً على العلم كقولهم في بنات أوبر- وهو علم لضرب من</a:t>
            </a:r>
            <a:r>
              <a:rPr lang="ar-IQ" sz="3200" b="0" i="0" dirty="0">
                <a:solidFill>
                  <a:srgbClr val="333333"/>
                </a:solidFill>
                <a:effectLst/>
                <a:latin typeface="amiri"/>
              </a:rPr>
              <a:t> </a:t>
            </a:r>
            <a:r>
              <a:rPr lang="ar-IQ" sz="3200" b="1" dirty="0"/>
              <a:t>الكَمْأَة</a:t>
            </a:r>
            <a:r>
              <a:rPr lang="ar-IQ" sz="3200" b="1" i="0" dirty="0">
                <a:solidFill>
                  <a:srgbClr val="26709C"/>
                </a:solidFill>
                <a:effectLst/>
                <a:latin typeface="amiri"/>
              </a:rPr>
              <a:t> ٌ</a:t>
            </a:r>
            <a:r>
              <a:rPr lang="ar-IQ" sz="3600" b="1" dirty="0"/>
              <a:t>مفرده كَمْء ويجمع كذلك </a:t>
            </a:r>
            <a:r>
              <a:rPr lang="ar-IQ" sz="3600" b="1"/>
              <a:t>على </a:t>
            </a:r>
            <a:r>
              <a:rPr lang="ar-IQ" sz="3200" b="1"/>
              <a:t>أَكْمُؤ-</a:t>
            </a:r>
            <a:r>
              <a:rPr lang="ar-IQ" sz="3600" b="1"/>
              <a:t> </a:t>
            </a:r>
            <a:r>
              <a:rPr lang="ar-IQ" sz="3600" b="1" dirty="0"/>
              <a:t>(بنات الأوبر) قال الشاعر:</a:t>
            </a:r>
          </a:p>
          <a:p>
            <a:pPr marL="36900" indent="0">
              <a:buNone/>
            </a:pPr>
            <a:r>
              <a:rPr lang="ar-IQ" sz="3600" b="1" dirty="0"/>
              <a:t>         ولقد جنيتُك أكْمُؤاً وعَساقلاً ... ولقد نهيتُك عن بناتِ الأوبرِ</a:t>
            </a:r>
          </a:p>
          <a:p>
            <a:pPr marL="36900" indent="0">
              <a:buNone/>
            </a:pPr>
            <a:r>
              <a:rPr lang="ar-IQ" sz="3600" b="1" dirty="0"/>
              <a:t> وكالداخلة اضطراراً على التمييز بناءً على رأي البصريين الذين يرون وجوب أن يكون التمييز نكرةً، خلاف الكوفيين الذين يجيزون، فهي عندهم غير زائدة.</a:t>
            </a:r>
          </a:p>
          <a:p>
            <a:pPr marL="36900" indent="0">
              <a:buNone/>
            </a:pPr>
            <a:r>
              <a:rPr lang="ar-IQ" sz="3600" b="1" dirty="0"/>
              <a:t>قال الشاعر:</a:t>
            </a:r>
          </a:p>
          <a:p>
            <a:pPr marL="36900" indent="0">
              <a:buNone/>
            </a:pPr>
            <a:r>
              <a:rPr lang="ar-IQ" sz="3600" b="1" dirty="0"/>
              <a:t>     رأيتُك لمّا أنْ عرفتَ وجوهَنا ... صددتَ وطبتَ النفسَ يا قيسُ عن عمرِو</a:t>
            </a:r>
          </a:p>
        </p:txBody>
      </p:sp>
    </p:spTree>
    <p:extLst>
      <p:ext uri="{BB962C8B-B14F-4D97-AF65-F5344CB8AC3E}">
        <p14:creationId xmlns:p14="http://schemas.microsoft.com/office/powerpoint/2010/main" val="103980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E397252-FB04-449F-BBC3-E3FEFAF76D37}"/>
              </a:ext>
            </a:extLst>
          </p:cNvPr>
          <p:cNvSpPr>
            <a:spLocks noGrp="1"/>
          </p:cNvSpPr>
          <p:nvPr>
            <p:ph type="title"/>
          </p:nvPr>
        </p:nvSpPr>
        <p:spPr>
          <a:xfrm>
            <a:off x="112542" y="0"/>
            <a:ext cx="12079457" cy="1580050"/>
          </a:xfrm>
          <a:solidFill>
            <a:schemeClr val="accent1">
              <a:lumMod val="60000"/>
              <a:lumOff val="40000"/>
            </a:schemeClr>
          </a:solidFill>
        </p:spPr>
        <p:txBody>
          <a:bodyPr>
            <a:normAutofit/>
          </a:bodyPr>
          <a:lstStyle/>
          <a:p>
            <a:pPr algn="r"/>
            <a:r>
              <a:rPr lang="ar-IQ" sz="1800" b="1" dirty="0">
                <a:solidFill>
                  <a:srgbClr val="000000"/>
                </a:solidFill>
                <a:latin typeface="Traditional Arabic" panose="02020603050405020304" pitchFamily="18" charset="-78"/>
                <a:cs typeface="Traditional Arabic" panose="02020603050405020304" pitchFamily="18" charset="-78"/>
              </a:rPr>
              <a:t>                                 </a:t>
            </a:r>
            <a:r>
              <a:rPr lang="ar-IQ" sz="4400" b="1" dirty="0">
                <a:solidFill>
                  <a:schemeClr val="bg1"/>
                </a:solidFill>
              </a:rPr>
              <a:t>وبعضُ الأعلامِ عليه دَخلا ... لِلَمْحِ ما قد كان عنه نُقلا</a:t>
            </a:r>
            <a:br>
              <a:rPr lang="ar-IQ" sz="4400" b="1" dirty="0">
                <a:solidFill>
                  <a:schemeClr val="bg1"/>
                </a:solidFill>
              </a:rPr>
            </a:br>
            <a:r>
              <a:rPr lang="ar-IQ" sz="4400" b="1" dirty="0">
                <a:solidFill>
                  <a:schemeClr val="bg1"/>
                </a:solidFill>
              </a:rPr>
              <a:t>          كالفضلِ والحارثِ والنُّعْمَانِ ... فذكرُ ذا وحذفُهُ سِيَّانِ</a:t>
            </a:r>
          </a:p>
        </p:txBody>
      </p:sp>
      <p:sp>
        <p:nvSpPr>
          <p:cNvPr id="3" name="عنصر نائب للمحتوى 2">
            <a:extLst>
              <a:ext uri="{FF2B5EF4-FFF2-40B4-BE49-F238E27FC236}">
                <a16:creationId xmlns:a16="http://schemas.microsoft.com/office/drawing/2014/main" id="{39216D2B-F8A4-4FF1-A07E-820CF7962D63}"/>
              </a:ext>
            </a:extLst>
          </p:cNvPr>
          <p:cNvSpPr>
            <a:spLocks noGrp="1"/>
          </p:cNvSpPr>
          <p:nvPr>
            <p:ph idx="1"/>
          </p:nvPr>
        </p:nvSpPr>
        <p:spPr>
          <a:xfrm>
            <a:off x="253218" y="1732449"/>
            <a:ext cx="11732455" cy="5005976"/>
          </a:xfrm>
          <a:solidFill>
            <a:srgbClr val="002060"/>
          </a:solidFill>
        </p:spPr>
        <p:txBody>
          <a:bodyPr>
            <a:normAutofit/>
          </a:bodyPr>
          <a:lstStyle/>
          <a:p>
            <a:pPr marL="36900" indent="0" algn="just">
              <a:buNone/>
            </a:pPr>
            <a:r>
              <a:rPr lang="ar-IQ" sz="3600" b="1" dirty="0"/>
              <a:t>تدخل الألف واللام على الأعلام المنقولة مما يصلح دخول أل عليه، ويكون دخولها هنا للمح الصفة، وهي تدخل على المنقول من صفة كقولك: في حارث (الحارث)، وفي حسن (الحسن)، وعلى المنقول من مصدر كقولك: في فضل (الفضل) وعلى المنقول من اسم جنس كقولك: في نعمان (النعمان) والنعمان: أسماء الدم. </a:t>
            </a:r>
          </a:p>
          <a:p>
            <a:pPr marL="36900" indent="0" algn="just">
              <a:buNone/>
            </a:pPr>
            <a:r>
              <a:rPr lang="ar-IQ" sz="3600" b="1" dirty="0"/>
              <a:t>فيجوز هنا دخول (أل) نظراً للأصل والتفاتاً إلى أن سبب التسمية هو التفاؤل مثلاً، ويجوز حذفها نظراً للحال. فدخول الألف واللام أفاد معنى لا يستفاد بدونهما، فليستا بزائدتين </a:t>
            </a:r>
          </a:p>
        </p:txBody>
      </p:sp>
    </p:spTree>
    <p:extLst>
      <p:ext uri="{BB962C8B-B14F-4D97-AF65-F5344CB8AC3E}">
        <p14:creationId xmlns:p14="http://schemas.microsoft.com/office/powerpoint/2010/main" val="3432740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DA432A5-44D4-4A54-81B8-887E81DDC2CD}"/>
              </a:ext>
            </a:extLst>
          </p:cNvPr>
          <p:cNvSpPr>
            <a:spLocks noGrp="1"/>
          </p:cNvSpPr>
          <p:nvPr>
            <p:ph type="title"/>
          </p:nvPr>
        </p:nvSpPr>
        <p:spPr>
          <a:xfrm>
            <a:off x="0" y="0"/>
            <a:ext cx="12191999" cy="1580050"/>
          </a:xfrm>
          <a:solidFill>
            <a:srgbClr val="00B0F0"/>
          </a:solidFill>
        </p:spPr>
        <p:txBody>
          <a:bodyPr/>
          <a:lstStyle/>
          <a:p>
            <a:pPr rtl="1"/>
            <a:r>
              <a:rPr lang="ar-IQ" b="1" dirty="0">
                <a:solidFill>
                  <a:schemeClr val="bg1"/>
                </a:solidFill>
              </a:rPr>
              <a:t>         وقدْ يَصيرُ علماً </a:t>
            </a:r>
            <a:r>
              <a:rPr lang="ar-IQ" b="1" dirty="0" err="1">
                <a:solidFill>
                  <a:schemeClr val="bg1"/>
                </a:solidFill>
              </a:rPr>
              <a:t>بالغلبه</a:t>
            </a:r>
            <a:r>
              <a:rPr lang="ar-IQ" b="1" dirty="0">
                <a:solidFill>
                  <a:schemeClr val="bg1"/>
                </a:solidFill>
              </a:rPr>
              <a:t> ... مضافٌ أوْ مصحوبُ ألْ </a:t>
            </a:r>
            <a:r>
              <a:rPr lang="ar-IQ" b="1" dirty="0" err="1">
                <a:solidFill>
                  <a:schemeClr val="bg1"/>
                </a:solidFill>
              </a:rPr>
              <a:t>كالعقبهْ</a:t>
            </a:r>
            <a:br>
              <a:rPr lang="ar-IQ" b="1" dirty="0">
                <a:solidFill>
                  <a:schemeClr val="bg1"/>
                </a:solidFill>
              </a:rPr>
            </a:br>
            <a:r>
              <a:rPr lang="ar-IQ" b="1" dirty="0">
                <a:solidFill>
                  <a:schemeClr val="bg1"/>
                </a:solidFill>
              </a:rPr>
              <a:t>وحذفُ أل ذي إن تُنادِ أو تُضِفْ ... أوجبْ وفي غيرِهما قد </a:t>
            </a:r>
            <a:r>
              <a:rPr lang="ar-IQ" b="1" dirty="0" err="1">
                <a:solidFill>
                  <a:schemeClr val="bg1"/>
                </a:solidFill>
              </a:rPr>
              <a:t>تنحذفْ</a:t>
            </a:r>
            <a:endParaRPr lang="ar-IQ" b="1" dirty="0">
              <a:solidFill>
                <a:schemeClr val="bg1"/>
              </a:solidFill>
            </a:endParaRPr>
          </a:p>
        </p:txBody>
      </p:sp>
      <p:sp>
        <p:nvSpPr>
          <p:cNvPr id="3" name="عنصر نائب للمحتوى 2">
            <a:extLst>
              <a:ext uri="{FF2B5EF4-FFF2-40B4-BE49-F238E27FC236}">
                <a16:creationId xmlns:a16="http://schemas.microsoft.com/office/drawing/2014/main" id="{27FD483B-BF08-475D-81B0-B6E1B52B8DD6}"/>
              </a:ext>
            </a:extLst>
          </p:cNvPr>
          <p:cNvSpPr>
            <a:spLocks noGrp="1"/>
          </p:cNvSpPr>
          <p:nvPr>
            <p:ph idx="1"/>
          </p:nvPr>
        </p:nvSpPr>
        <p:spPr>
          <a:xfrm>
            <a:off x="0" y="1732449"/>
            <a:ext cx="12191999" cy="4907502"/>
          </a:xfrm>
        </p:spPr>
        <p:txBody>
          <a:bodyPr>
            <a:normAutofit/>
          </a:bodyPr>
          <a:lstStyle/>
          <a:p>
            <a:pPr marL="36900" indent="0" algn="just">
              <a:buNone/>
            </a:pPr>
            <a:r>
              <a:rPr lang="ar-IQ" sz="3600" b="1" dirty="0"/>
              <a:t>من الألف واللام ما تأتي للغلبة، كالمدينة والكتاب و الصَّعِق، فهذه إذا أطلقت لم يتبادر إلى الفهم غير مدينة رسول الله(ص) وكتاب سيبويه، وخويلد بن نفيل، كما أن العلم يصير بالغلبة مضافاً كابن عمر وابن عباس وابن مسعود.</a:t>
            </a:r>
          </a:p>
          <a:p>
            <a:pPr marL="36900" indent="0" algn="just">
              <a:buNone/>
            </a:pPr>
            <a:r>
              <a:rPr lang="ar-IQ" sz="3600" b="1" dirty="0"/>
              <a:t> وحكم هذه الألف واللام أنها لا تحذف إلا في النداء أو الإضافة نحو يا صَعِقُ في الصعق وهذه مدينة رسول، وقد تحذف في غيرهما شذوذاً، سُمع من كلامهم هذا عَيَّوقُ طالعاً</a:t>
            </a:r>
            <a:r>
              <a:rPr lang="ar-IQ" sz="3600" b="1" dirty="0">
                <a:solidFill>
                  <a:schemeClr val="tx1"/>
                </a:solidFill>
              </a:rPr>
              <a:t>،</a:t>
            </a:r>
            <a:r>
              <a:rPr lang="ar-IQ" sz="3600" b="1" dirty="0">
                <a:solidFill>
                  <a:schemeClr val="tx1"/>
                </a:solidFill>
                <a:latin typeface="Traditional Arabic" panose="02020603050405020304" pitchFamily="18" charset="-78"/>
                <a:cs typeface="Traditional Arabic" panose="02020603050405020304" pitchFamily="18" charset="-78"/>
              </a:rPr>
              <a:t> والأصل العيوق، وهو اسم نجم سمّموه بذلك؛ لأن الدبران يطلب الثريا والعيوق يحول بينه وبين إدراكها – هكذا زعموا -</a:t>
            </a:r>
            <a:endParaRPr lang="ar-IQ" sz="3600" b="1" dirty="0">
              <a:solidFill>
                <a:schemeClr val="tx1"/>
              </a:solidFill>
            </a:endParaRPr>
          </a:p>
        </p:txBody>
      </p:sp>
    </p:spTree>
    <p:extLst>
      <p:ext uri="{BB962C8B-B14F-4D97-AF65-F5344CB8AC3E}">
        <p14:creationId xmlns:p14="http://schemas.microsoft.com/office/powerpoint/2010/main" val="2394195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كمبيوتر لوحي باللمس">
  <a:themeElements>
    <a:clrScheme name="كمبيوتر لوحي باللمس">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كمبيوتر لوحي باللمس">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كمبيوتر لوحي باللمس">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كمبيوتر لوحي باللمس</Template>
  <TotalTime>333</TotalTime>
  <Words>621</Words>
  <Application>Microsoft Office PowerPoint</Application>
  <PresentationFormat>شاشة عريضة</PresentationFormat>
  <Paragraphs>21</Paragraphs>
  <Slides>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5</vt:i4>
      </vt:variant>
    </vt:vector>
  </HeadingPairs>
  <TitlesOfParts>
    <vt:vector size="10" baseType="lpstr">
      <vt:lpstr>amiri</vt:lpstr>
      <vt:lpstr>Calisto MT</vt:lpstr>
      <vt:lpstr>Traditional Arabic</vt:lpstr>
      <vt:lpstr>Wingdings 2</vt:lpstr>
      <vt:lpstr>كمبيوتر لوحي باللمس</vt:lpstr>
      <vt:lpstr>                       المعرّف بأل    ألْ حرفُ تعريفٍ أوِ اللامُ فقطْ ... فَنَمَطٌ عرَّفْتَ قُلْ فيهِ النَّمَطْ</vt:lpstr>
      <vt:lpstr>      وقد تُزادُ لازماً: كالّلاتِ ... والآن والذينَ ثم اللاتِ     ولاضطرارٍ: كبنات الأوبرِ ... كذا وطبتَ النفس يا قيسُ السري</vt:lpstr>
      <vt:lpstr>  وقد تُزادُ لازماً: كالّلاتِ ... والآن والذينَ ثم اللاتِ ولاضطرارٍ: كبنات الأوبرِ ... كذا وطبتَ النفس يا قيسُ السري</vt:lpstr>
      <vt:lpstr>                                 وبعضُ الأعلامِ عليه دَخلا ... لِلَمْحِ ما قد كان عنه نُقلا           كالفضلِ والحارثِ والنُّعْمَانِ ... فذكرُ ذا وحذفُهُ سِيَّانِ</vt:lpstr>
      <vt:lpstr>         وقدْ يَصيرُ علماً بالغلبه ... مضافٌ أوْ مصحوبُ ألْ كالعقبهْ وحذفُ أل ذي إن تُنادِ أو تُضِفْ ... أوجبْ وفي غيرِهما قد تنحذفْ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المعرّف بأل</dc:title>
  <dc:creator>هيثم البصري</dc:creator>
  <cp:lastModifiedBy>هيثم البصري</cp:lastModifiedBy>
  <cp:revision>28</cp:revision>
  <dcterms:created xsi:type="dcterms:W3CDTF">2021-04-27T11:02:14Z</dcterms:created>
  <dcterms:modified xsi:type="dcterms:W3CDTF">2021-05-05T07:27:03Z</dcterms:modified>
</cp:coreProperties>
</file>